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8" r:id="rId61"/>
    <p:sldId id="321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1" r:id="rId70"/>
    <p:sldId id="330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0"/>
    <p:restoredTop sz="94694"/>
  </p:normalViewPr>
  <p:slideViewPr>
    <p:cSldViewPr snapToGrid="0">
      <p:cViewPr varScale="1">
        <p:scale>
          <a:sx n="156" d="100"/>
          <a:sy n="156" d="100"/>
        </p:scale>
        <p:origin x="162" y="3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0577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52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7e6217446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7e6217446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9238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8337267716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8337267716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348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7ef73333c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7ef73333c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572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7ef73333c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7ef73333c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55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83372677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83372677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2260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7ef73333c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7ef73333c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925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7ef73333c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7ef73333c5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0174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7ef73333c5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7ef73333c5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1932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7e6217446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7e6217446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663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7ef73333c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7ef73333c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4256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7ef73333c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7ef73333c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Eric: I could still respect you if you bought this boat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AIYC: many production boats, e.g. “Eagle”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767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8337267716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8337267716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475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8337267716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8337267716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030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8337267716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8337267716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597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7c21f28b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7c21f28b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259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7ef73333c5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7ef73333c5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9192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7e6217446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7e6217446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3799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7e6217446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7e6217446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297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7e62174467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7e62174467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367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8337267716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8337267716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0683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7e62174467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7e62174467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34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7ef73333c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7ef73333c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3105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7e62174467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7e62174467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685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833726771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833726771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5161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8337267716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8337267716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064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7e6217446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7e6217446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3974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833726771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833726771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73234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833726771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833726771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04993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8337267716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8337267716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159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8337267716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8337267716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5565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7e62174467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7e62174467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23387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7e62174467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7e62174467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018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7ef73333c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7ef73333c5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1047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7e62174467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7e62174467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93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7e62174467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7e62174467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30591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7e62174467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7e62174467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7338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833726771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833726771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2819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833726771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833726771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0356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833726771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833726771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6025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8337267716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8337267716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4712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8337267716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8337267716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3082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7e62174467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7e62174467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387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8337267716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8337267716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687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7ef73333c5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7ef73333c5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5159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833726771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833726771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3009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8337267716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8337267716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0486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8337267716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8337267716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4331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8337267716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8337267716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6910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7e62174467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7e62174467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7273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8337267716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8337267716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3874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7e6217446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7e6217446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1657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7e62174467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7e62174467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5071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7e62174467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7e62174467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44790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7e62174467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7e62174467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67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7e62174467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7e62174467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8005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7e62174467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7e62174467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3799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7e62174467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7e62174467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7329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833726771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833726771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6976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7e62174467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7e62174467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3207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7e62174467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7e62174467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78397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8337267716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8337267716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3577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8337267716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8337267716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7950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7e62174467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7e62174467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715854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7e62174467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7e62174467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5646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8337267716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8337267716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03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7e6217446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7e6217446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21140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7e62174467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7e62174467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9837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7e62174467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7e62174467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20666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8337267716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8337267716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41336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8337267716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8337267716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8932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8337267716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8337267716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3839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7e62174467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17e62174467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0199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8337267716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8337267716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3786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7c21f28bc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7c21f28bc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11941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7e6217446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7e6217446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73604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7e6217446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7e6217446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2464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7e6217446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7e6217446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73677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7e6217446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7e6217446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67763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7e621744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7e621744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305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7e62174467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7e62174467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3000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Pacific Cup 2022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Galatea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370700" y="290850"/>
            <a:ext cx="2811300" cy="4561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Necessary: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Someone with the desire to enter their boat and see it through</a:t>
            </a:r>
            <a:endParaRPr/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600" y="97875"/>
            <a:ext cx="363375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050" y="2132057"/>
            <a:ext cx="2208975" cy="2945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2500" y="2096575"/>
            <a:ext cx="2389199" cy="286982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774625" y="164425"/>
            <a:ext cx="2642400" cy="201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Cassiopeia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Kit Wiegman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Kaz Wiegman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Leo Marek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Rosanne de Vries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Will Pryor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5089300" y="242875"/>
            <a:ext cx="2642400" cy="185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Cali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Kerry Scott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Chuck Reynolds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Tom Bernard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Chris Guinon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Valerie Suzawa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200975" y="273850"/>
            <a:ext cx="44946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</a:t>
            </a:r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body" idx="1"/>
          </p:nvPr>
        </p:nvSpPr>
        <p:spPr>
          <a:xfrm>
            <a:off x="146150" y="1350950"/>
            <a:ext cx="4494600" cy="356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•"/>
            </a:pPr>
            <a:r>
              <a:rPr lang="en" sz="2600"/>
              <a:t>Had not done an ocean race before</a:t>
            </a:r>
            <a:endParaRPr sz="26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600"/>
              <a:t>We sail on Lake Superior, Michigan, Huron</a:t>
            </a:r>
            <a:endParaRPr sz="26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Lots of Great Lakes offshore races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Trans Superior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Chicago Mac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Bayview Mac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Many shorter 100 mile races </a:t>
            </a:r>
            <a:endParaRPr sz="23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4650" y="1141875"/>
            <a:ext cx="4182426" cy="3668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200975" y="237500"/>
            <a:ext cx="3973800" cy="1420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boat that can make the trip</a:t>
            </a:r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body" idx="1"/>
          </p:nvPr>
        </p:nvSpPr>
        <p:spPr>
          <a:xfrm>
            <a:off x="338000" y="1369225"/>
            <a:ext cx="3750000" cy="3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457200" lvl="0" indent="-349250" algn="l" rtl="0">
              <a:spcBef>
                <a:spcPts val="75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I-36 not manufactured to sail to Hawaii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40+ year old boat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Design is good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Lots of boat work to get ready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Managing the tasks is important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Getting it done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Doing the right thing</a:t>
            </a:r>
            <a:endParaRPr sz="2200"/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0350" y="152400"/>
            <a:ext cx="441922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3000"/>
              <a:t>Management via weekly “standups” and “sprints”</a:t>
            </a:r>
            <a:endParaRPr sz="4200"/>
          </a:p>
        </p:txBody>
      </p:sp>
      <p:sp>
        <p:nvSpPr>
          <p:cNvPr id="171" name="Google Shape;171;p26"/>
          <p:cNvSpPr txBox="1">
            <a:spLocks noGrp="1"/>
          </p:cNvSpPr>
          <p:nvPr>
            <p:ph type="body" idx="1"/>
          </p:nvPr>
        </p:nvSpPr>
        <p:spPr>
          <a:xfrm>
            <a:off x="219225" y="1324550"/>
            <a:ext cx="2943000" cy="320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spcBef>
                <a:spcPts val="75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From software development “agile” process</a:t>
            </a:r>
            <a:endParaRPr sz="22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Move tasks each week by assigning to individuals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Using the task spreadsheet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Many trips to the boat</a:t>
            </a:r>
            <a:endParaRPr sz="22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Mostly on Saturdays</a:t>
            </a:r>
            <a:endParaRPr sz="19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100" y="1434175"/>
            <a:ext cx="5578499" cy="33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450" y="133277"/>
            <a:ext cx="6489324" cy="48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body" idx="1"/>
          </p:nvPr>
        </p:nvSpPr>
        <p:spPr>
          <a:xfrm>
            <a:off x="628650" y="1564875"/>
            <a:ext cx="3500700" cy="120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3600" y="782925"/>
            <a:ext cx="3840477" cy="391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0" y="140425"/>
            <a:ext cx="3857626" cy="397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162" y="180138"/>
            <a:ext cx="6377677" cy="4783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6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1652" y="888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>
            <a:spLocks noGrp="1"/>
          </p:cNvSpPr>
          <p:nvPr>
            <p:ph type="title"/>
          </p:nvPr>
        </p:nvSpPr>
        <p:spPr>
          <a:xfrm>
            <a:off x="432475" y="273850"/>
            <a:ext cx="2224200" cy="399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Tabbing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Bulkheads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Structure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Take everything apart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Rebuild it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Make it better</a:t>
            </a:r>
            <a:endParaRPr sz="2400"/>
          </a:p>
        </p:txBody>
      </p:sp>
      <p:pic>
        <p:nvPicPr>
          <p:cNvPr id="201" name="Google Shape;20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9050" y="152400"/>
            <a:ext cx="508223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Galatea</a:t>
            </a: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628650" y="1358925"/>
            <a:ext cx="3729900" cy="325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/>
              <a:t>1977 Islander 36</a:t>
            </a: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/>
              <a:t>standard rig</a:t>
            </a: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619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What it took to prepare</a:t>
            </a:r>
            <a:endParaRPr sz="24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619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What it was like on the water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250" y="115599"/>
            <a:ext cx="3729800" cy="4912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24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2"/>
          <p:cNvSpPr txBox="1">
            <a:spLocks noGrp="1"/>
          </p:cNvSpPr>
          <p:nvPr>
            <p:ph type="body" idx="1"/>
          </p:nvPr>
        </p:nvSpPr>
        <p:spPr>
          <a:xfrm>
            <a:off x="81775" y="299875"/>
            <a:ext cx="2610600" cy="474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200"/>
              <a:t>Modifications</a:t>
            </a:r>
            <a:endParaRPr sz="2200"/>
          </a:p>
          <a:p>
            <a:pPr marL="457200" lvl="0" indent="-349250" algn="l" rtl="0">
              <a:spcBef>
                <a:spcPts val="75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No headliner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Handholds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Lee cloths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No alcohol stove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Jetboil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Watermaker!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Trash receptacle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Jump seat</a:t>
            </a:r>
            <a:endParaRPr sz="2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you sail a race from SF to HI?</a:t>
            </a:r>
            <a:endParaRPr/>
          </a:p>
        </p:txBody>
      </p:sp>
      <p:sp>
        <p:nvSpPr>
          <p:cNvPr id="223" name="Google Shape;223;p35"/>
          <p:cNvSpPr txBox="1">
            <a:spLocks noGrp="1"/>
          </p:cNvSpPr>
          <p:nvPr>
            <p:ph type="body" idx="1"/>
          </p:nvPr>
        </p:nvSpPr>
        <p:spPr>
          <a:xfrm>
            <a:off x="628650" y="1369225"/>
            <a:ext cx="7886700" cy="344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75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None of us aboard Galatea had done this before</a:t>
            </a:r>
            <a:endParaRPr sz="24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75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Resources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Pacific Cup Website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Eric who had done Single Handed Transpac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Kit who had done 4 Pac Cups in I-36 before 2022 and much more</a:t>
            </a: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Deal with the unexpected</a:t>
            </a:r>
            <a:r>
              <a:rPr lang="en" sz="4900"/>
              <a:t> </a:t>
            </a:r>
            <a:endParaRPr sz="4900"/>
          </a:p>
        </p:txBody>
      </p:sp>
      <p:sp>
        <p:nvSpPr>
          <p:cNvPr id="229" name="Google Shape;229;p36"/>
          <p:cNvSpPr txBox="1">
            <a:spLocks noGrp="1"/>
          </p:cNvSpPr>
          <p:nvPr>
            <p:ph type="body" idx="1"/>
          </p:nvPr>
        </p:nvSpPr>
        <p:spPr>
          <a:xfrm>
            <a:off x="628650" y="1358919"/>
            <a:ext cx="7886700" cy="3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750"/>
              </a:spcBef>
              <a:spcAft>
                <a:spcPts val="0"/>
              </a:spcAft>
              <a:buSzPts val="2800"/>
              <a:buChar char="•"/>
            </a:pPr>
            <a:r>
              <a:rPr lang="en" sz="3100"/>
              <a:t>Cancellation of 2020 due to COVID</a:t>
            </a:r>
            <a:endParaRPr sz="3100"/>
          </a:p>
          <a:p>
            <a:pPr marL="914400" lvl="1" indent="-425450" algn="l" rtl="0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 sz="3100"/>
              <a:t>Had intended to do Pacific Cup in 2020</a:t>
            </a:r>
            <a:endParaRPr sz="31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3100"/>
          </a:p>
          <a:p>
            <a:pPr marL="457200" lvl="0" indent="-425450" algn="l" rtl="0">
              <a:spcBef>
                <a:spcPts val="750"/>
              </a:spcBef>
              <a:spcAft>
                <a:spcPts val="0"/>
              </a:spcAft>
              <a:buSzPts val="3100"/>
              <a:buChar char="•"/>
            </a:pPr>
            <a:r>
              <a:rPr lang="en" sz="3100"/>
              <a:t>My experience in August 2021</a:t>
            </a:r>
            <a:endParaRPr sz="3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Picture</a:t>
            </a:r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14 to 16 days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Other I-36 Pac Cup and Single Handed Transpac in that range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Light air very possible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Bring #1, #2, #3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Lots of downwind of course, so bring all 4 spinnakers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S2, S4, A2, A3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Range of optimal courses is wide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Are there patterns to distinguish years?</a:t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"/>
          <p:cNvSpPr txBox="1">
            <a:spLocks noGrp="1"/>
          </p:cNvSpPr>
          <p:nvPr>
            <p:ph type="body" idx="1"/>
          </p:nvPr>
        </p:nvSpPr>
        <p:spPr>
          <a:xfrm>
            <a:off x="423325" y="1068775"/>
            <a:ext cx="2415300" cy="356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/>
              <a:t>There are currents out there.</a:t>
            </a: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/>
              <a:t>John, our navigator, positioned us to take advantage.</a:t>
            </a:r>
            <a:endParaRPr sz="2400"/>
          </a:p>
        </p:txBody>
      </p:sp>
      <p:pic>
        <p:nvPicPr>
          <p:cNvPr id="241" name="Google Shape;24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5900" y="350325"/>
            <a:ext cx="6076654" cy="4442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>
            <a:spLocks noGrp="1"/>
          </p:cNvSpPr>
          <p:nvPr>
            <p:ph type="body" idx="1"/>
          </p:nvPr>
        </p:nvSpPr>
        <p:spPr>
          <a:xfrm>
            <a:off x="68600" y="1166600"/>
            <a:ext cx="2378700" cy="288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Get the boat from Superior WI to San Francisco CA</a:t>
            </a:r>
            <a:endParaRPr sz="24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Get the boat ready to sail</a:t>
            </a:r>
            <a:endParaRPr sz="24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Google Shape;2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7748" y="127900"/>
            <a:ext cx="3886976" cy="292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6000" y="2217825"/>
            <a:ext cx="3574098" cy="269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750" y="152400"/>
            <a:ext cx="642649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 txBox="1">
            <a:spLocks noGrp="1"/>
          </p:cNvSpPr>
          <p:nvPr>
            <p:ph type="body" idx="1"/>
          </p:nvPr>
        </p:nvSpPr>
        <p:spPr>
          <a:xfrm>
            <a:off x="628650" y="418025"/>
            <a:ext cx="2206500" cy="421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/>
              <a:t>The day before departure John dove to scrub the bottom</a:t>
            </a: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/>
              <a:t>Spent two hours!</a:t>
            </a:r>
            <a:endParaRPr sz="2400"/>
          </a:p>
        </p:txBody>
      </p:sp>
      <p:pic>
        <p:nvPicPr>
          <p:cNvPr id="259" name="Google Shape;2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0825" y="152400"/>
            <a:ext cx="36432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 of the idea to sail to Hawaii from CA</a:t>
            </a:r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338000" y="1369225"/>
            <a:ext cx="3193800" cy="3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spcBef>
                <a:spcPts val="75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I started sailing in San Diego in the 70s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Ericson 35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Family boat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Cruised Southern CA 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I wondered what’s over the horizon?</a:t>
            </a:r>
            <a:endParaRPr sz="22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2200"/>
              <a:t>Can you sail to Hawaii from here?</a:t>
            </a:r>
            <a:endParaRPr sz="2200"/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9400" y="1225999"/>
            <a:ext cx="5202199" cy="345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>
            <a:spLocks noGrp="1"/>
          </p:cNvSpPr>
          <p:nvPr>
            <p:ph type="body" idx="1"/>
          </p:nvPr>
        </p:nvSpPr>
        <p:spPr>
          <a:xfrm>
            <a:off x="-100050" y="1099275"/>
            <a:ext cx="2725500" cy="2478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Morning of departure</a:t>
            </a:r>
            <a:endParaRPr sz="24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Monday July 4, 2022</a:t>
            </a:r>
            <a:endParaRPr sz="24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We’d taken COVID tests, all were negative</a:t>
            </a: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5" name="Google Shape;26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8175" y="197402"/>
            <a:ext cx="3988202" cy="467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375" y="157038"/>
            <a:ext cx="6439250" cy="482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>
            <a:spLocks noGrp="1"/>
          </p:cNvSpPr>
          <p:nvPr>
            <p:ph type="body" idx="1"/>
          </p:nvPr>
        </p:nvSpPr>
        <p:spPr>
          <a:xfrm>
            <a:off x="274050" y="475026"/>
            <a:ext cx="2145000" cy="391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/>
              <a:t>The Start</a:t>
            </a: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/>
              <a:t>July 4, 2022</a:t>
            </a: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/>
              <a:t>Light air</a:t>
            </a: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/>
              <a:t>Might have been good for us due to experience on Lake Superior</a:t>
            </a:r>
            <a:endParaRPr sz="2400"/>
          </a:p>
        </p:txBody>
      </p:sp>
      <p:pic>
        <p:nvPicPr>
          <p:cNvPr id="281" name="Google Shape;28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9550" y="152400"/>
            <a:ext cx="6322048" cy="4741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9700" y="200025"/>
            <a:ext cx="6324598" cy="4743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950" y="152400"/>
            <a:ext cx="362809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5737" y="227051"/>
            <a:ext cx="6252524" cy="46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0"/>
          <p:cNvSpPr txBox="1">
            <a:spLocks noGrp="1"/>
          </p:cNvSpPr>
          <p:nvPr>
            <p:ph type="body" idx="1"/>
          </p:nvPr>
        </p:nvSpPr>
        <p:spPr>
          <a:xfrm>
            <a:off x="0" y="566350"/>
            <a:ext cx="2794500" cy="449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75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Light air for days</a:t>
            </a:r>
            <a:endParaRPr sz="23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July 8, 4 days into the race</a:t>
            </a:r>
            <a:endParaRPr sz="23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Averaging 85 nm/day</a:t>
            </a:r>
            <a:endParaRPr sz="23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335 nm from Golden Gate</a:t>
            </a:r>
            <a:endParaRPr sz="23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Yellow Brick ETA end of July</a:t>
            </a:r>
            <a:endParaRPr sz="23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Going to take determination</a:t>
            </a:r>
            <a:endParaRPr sz="2300"/>
          </a:p>
        </p:txBody>
      </p:sp>
      <p:pic>
        <p:nvPicPr>
          <p:cNvPr id="307" name="Google Shape;30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475" y="152400"/>
            <a:ext cx="6197125" cy="466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3"/>
          <p:cNvSpPr txBox="1">
            <a:spLocks noGrp="1"/>
          </p:cNvSpPr>
          <p:nvPr>
            <p:ph type="body" idx="1"/>
          </p:nvPr>
        </p:nvSpPr>
        <p:spPr>
          <a:xfrm>
            <a:off x="628650" y="499800"/>
            <a:ext cx="1888500" cy="413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/>
              <a:t>Position relative to the fleet at that point, July 8 mid-day</a:t>
            </a:r>
            <a:endParaRPr sz="2400"/>
          </a:p>
        </p:txBody>
      </p:sp>
      <p:pic>
        <p:nvPicPr>
          <p:cNvPr id="323" name="Google Shape;32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9550" y="152400"/>
            <a:ext cx="6322049" cy="4686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Necessary: Great Friends in the right places</a:t>
            </a:r>
            <a:endParaRPr/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3775" y="1221875"/>
            <a:ext cx="3766226" cy="376622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173550" y="1268050"/>
            <a:ext cx="4110000" cy="336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Eric Thomas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Single Handed Transpac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Many offshore races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Experienced racer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Experienced boat fixer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Barker’s Island Marina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Great place to base a program to do big project such as Pacific Cup</a:t>
            </a:r>
            <a:endParaRPr sz="22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4"/>
          <p:cNvSpPr txBox="1">
            <a:spLocks noGrp="1"/>
          </p:cNvSpPr>
          <p:nvPr>
            <p:ph type="body" idx="1"/>
          </p:nvPr>
        </p:nvSpPr>
        <p:spPr>
          <a:xfrm>
            <a:off x="-80575" y="652050"/>
            <a:ext cx="2835300" cy="383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5th day, started to see wind one would typically  expect during a Pac Cup</a:t>
            </a:r>
            <a:endParaRPr sz="24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On starboard</a:t>
            </a:r>
            <a:endParaRPr sz="24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Peeling A3 to A2</a:t>
            </a: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619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Unifying Mission: Get to the Luau </a:t>
            </a:r>
            <a:endParaRPr sz="2400"/>
          </a:p>
        </p:txBody>
      </p:sp>
      <p:pic>
        <p:nvPicPr>
          <p:cNvPr id="329" name="Google Shape;32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9500" y="152400"/>
            <a:ext cx="36432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750" y="152400"/>
            <a:ext cx="642649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750" y="152400"/>
            <a:ext cx="642649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7"/>
          <p:cNvSpPr txBox="1">
            <a:spLocks noGrp="1"/>
          </p:cNvSpPr>
          <p:nvPr>
            <p:ph type="body" idx="1"/>
          </p:nvPr>
        </p:nvSpPr>
        <p:spPr>
          <a:xfrm>
            <a:off x="81775" y="299875"/>
            <a:ext cx="3357600" cy="474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3200"/>
              <a:t>Things break</a:t>
            </a:r>
            <a:endParaRPr sz="32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Toilet seat broke off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We lost some screws holding luff foil together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We had to re-run a frayed spin halyard</a:t>
            </a: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75" y="1936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375" y="181052"/>
            <a:ext cx="7721250" cy="47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203875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628650" y="273850"/>
            <a:ext cx="3654900" cy="138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Necessary: Great mentors and examples</a:t>
            </a:r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628650" y="1905000"/>
            <a:ext cx="3654900" cy="272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Kit Weigman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4 Pac Cups in I-36!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Lots of other experience</a:t>
            </a:r>
            <a:endParaRPr sz="24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5750" y="174173"/>
            <a:ext cx="3781175" cy="470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825" y="90625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4"/>
          <p:cNvSpPr txBox="1">
            <a:spLocks noGrp="1"/>
          </p:cNvSpPr>
          <p:nvPr>
            <p:ph type="body" idx="1"/>
          </p:nvPr>
        </p:nvSpPr>
        <p:spPr>
          <a:xfrm>
            <a:off x="81775" y="831275"/>
            <a:ext cx="2039400" cy="421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Freighters are parked 1000 nm from shore</a:t>
            </a:r>
            <a:endParaRPr sz="24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619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We were hailed, captain worried</a:t>
            </a:r>
            <a:endParaRPr sz="2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3563" y="152400"/>
            <a:ext cx="671687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5925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6"/>
          <p:cNvSpPr txBox="1">
            <a:spLocks noGrp="1"/>
          </p:cNvSpPr>
          <p:nvPr>
            <p:ph type="body" idx="1"/>
          </p:nvPr>
        </p:nvSpPr>
        <p:spPr>
          <a:xfrm>
            <a:off x="-51475" y="282150"/>
            <a:ext cx="2427300" cy="454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" sz="2700"/>
              <a:t>Watch Schedule</a:t>
            </a:r>
            <a:endParaRPr sz="27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700"/>
              <a:t>9 hours off for sleep</a:t>
            </a:r>
            <a:endParaRPr sz="27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700"/>
              <a:t>Remaining 15 hours</a:t>
            </a:r>
            <a:endParaRPr sz="27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700"/>
              <a:t>5 x 3 hour watches alternating</a:t>
            </a:r>
            <a:endParaRPr sz="27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700"/>
              <a:t>3 Primary</a:t>
            </a:r>
            <a:endParaRPr sz="27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700"/>
              <a:t>2 standby</a:t>
            </a:r>
            <a:endParaRPr sz="27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8"/>
          <p:cNvSpPr txBox="1">
            <a:spLocks noGrp="1"/>
          </p:cNvSpPr>
          <p:nvPr>
            <p:ph type="body" idx="1"/>
          </p:nvPr>
        </p:nvSpPr>
        <p:spPr>
          <a:xfrm>
            <a:off x="274050" y="867800"/>
            <a:ext cx="2923200" cy="387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Lots of flying fish</a:t>
            </a:r>
            <a:endParaRPr sz="24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Flying squid</a:t>
            </a:r>
            <a:endParaRPr sz="24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Nick got hit in the head by flying squid</a:t>
            </a:r>
            <a:endParaRPr sz="24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Whales</a:t>
            </a:r>
            <a:endParaRPr sz="24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Porpoises</a:t>
            </a:r>
            <a:endParaRPr sz="24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Dolphins</a:t>
            </a:r>
            <a:endParaRPr sz="2400"/>
          </a:p>
        </p:txBody>
      </p:sp>
      <p:pic>
        <p:nvPicPr>
          <p:cNvPr id="403" name="Google Shape;40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7375" y="57150"/>
            <a:ext cx="36432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7425" y="111200"/>
            <a:ext cx="548911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9"/>
          <p:cNvSpPr txBox="1">
            <a:spLocks noGrp="1"/>
          </p:cNvSpPr>
          <p:nvPr>
            <p:ph type="body" idx="1"/>
          </p:nvPr>
        </p:nvSpPr>
        <p:spPr>
          <a:xfrm>
            <a:off x="308950" y="2148900"/>
            <a:ext cx="2337600" cy="84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3600"/>
              <a:t>Half Way!</a:t>
            </a:r>
            <a:endParaRPr sz="36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0"/>
          <p:cNvSpPr txBox="1">
            <a:spLocks noGrp="1"/>
          </p:cNvSpPr>
          <p:nvPr>
            <p:ph type="body" idx="1"/>
          </p:nvPr>
        </p:nvSpPr>
        <p:spPr>
          <a:xfrm>
            <a:off x="0" y="566350"/>
            <a:ext cx="2399400" cy="4510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75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July 14 950 nm from the finish</a:t>
            </a:r>
            <a:endParaRPr sz="23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North had paid off</a:t>
            </a:r>
            <a:endParaRPr sz="23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Commanders Weather had routed us south</a:t>
            </a:r>
            <a:endParaRPr sz="23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La Niña year research conclusion was accurate</a:t>
            </a:r>
            <a:endParaRPr sz="2300"/>
          </a:p>
        </p:txBody>
      </p:sp>
      <p:pic>
        <p:nvPicPr>
          <p:cNvPr id="415" name="Google Shape;41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7825" y="609338"/>
            <a:ext cx="6358349" cy="3924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1"/>
          <p:cNvSpPr txBox="1">
            <a:spLocks noGrp="1"/>
          </p:cNvSpPr>
          <p:nvPr>
            <p:ph type="body" idx="1"/>
          </p:nvPr>
        </p:nvSpPr>
        <p:spPr>
          <a:xfrm>
            <a:off x="328850" y="227175"/>
            <a:ext cx="8376600" cy="174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•"/>
            </a:pPr>
            <a:r>
              <a:rPr lang="en" sz="2600"/>
              <a:t>About 800 nm to go we spent a day moving south</a:t>
            </a:r>
            <a:endParaRPr sz="26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To cover Alternate Reality.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To try for leverage against the Cal 40s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To get to the trades, wind and waves from Hurricane Darby</a:t>
            </a:r>
            <a:endParaRPr sz="2300"/>
          </a:p>
        </p:txBody>
      </p:sp>
      <p:pic>
        <p:nvPicPr>
          <p:cNvPr id="421" name="Google Shape;42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325" y="2043750"/>
            <a:ext cx="7637359" cy="286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750" y="152400"/>
            <a:ext cx="642649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750" y="152400"/>
            <a:ext cx="642649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432475" y="599775"/>
            <a:ext cx="2248500" cy="357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Necessary: Great crew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Pete Shelquist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295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5"/>
          <p:cNvSpPr txBox="1"/>
          <p:nvPr/>
        </p:nvSpPr>
        <p:spPr>
          <a:xfrm>
            <a:off x="648725" y="1276875"/>
            <a:ext cx="521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ThT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75"/>
          <p:cNvSpPr txBox="1">
            <a:spLocks noGrp="1"/>
          </p:cNvSpPr>
          <p:nvPr>
            <p:ph type="body" idx="1"/>
          </p:nvPr>
        </p:nvSpPr>
        <p:spPr>
          <a:xfrm>
            <a:off x="301475" y="1475550"/>
            <a:ext cx="3169800" cy="219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The tropics are hot</a:t>
            </a:r>
            <a:endParaRPr sz="24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Need to be covered from the sun</a:t>
            </a:r>
            <a:endParaRPr sz="24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400"/>
              <a:t>No need to use a sleeping bag in the bunk</a:t>
            </a:r>
            <a:endParaRPr sz="2400"/>
          </a:p>
        </p:txBody>
      </p:sp>
      <p:pic>
        <p:nvPicPr>
          <p:cNvPr id="443" name="Google Shape;44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5975" y="163363"/>
            <a:ext cx="3626699" cy="481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8"/>
          <p:cNvSpPr txBox="1">
            <a:spLocks noGrp="1"/>
          </p:cNvSpPr>
          <p:nvPr>
            <p:ph type="body" idx="1"/>
          </p:nvPr>
        </p:nvSpPr>
        <p:spPr>
          <a:xfrm>
            <a:off x="-81775" y="218100"/>
            <a:ext cx="2662500" cy="466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en" sz="2500"/>
              <a:t>Masthead crane broke</a:t>
            </a:r>
            <a:endParaRPr sz="25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500"/>
              <a:t>Lot of wind from astern so we sailed under twin head sails</a:t>
            </a:r>
            <a:endParaRPr sz="25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500"/>
              <a:t>The intensity level dropped</a:t>
            </a:r>
            <a:endParaRPr sz="25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500"/>
              <a:t>I don’t think it impacted our position in the race</a:t>
            </a:r>
            <a:endParaRPr sz="2500"/>
          </a:p>
        </p:txBody>
      </p:sp>
      <p:pic>
        <p:nvPicPr>
          <p:cNvPr id="459" name="Google Shape;45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3125" y="152400"/>
            <a:ext cx="6258473" cy="4712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5"/>
          <p:cNvSpPr txBox="1">
            <a:spLocks noGrp="1"/>
          </p:cNvSpPr>
          <p:nvPr>
            <p:ph type="body" idx="1"/>
          </p:nvPr>
        </p:nvSpPr>
        <p:spPr>
          <a:xfrm>
            <a:off x="101550" y="1024050"/>
            <a:ext cx="2439900" cy="309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2750" algn="l" rtl="0">
              <a:spcBef>
                <a:spcPts val="750"/>
              </a:spcBef>
              <a:spcAft>
                <a:spcPts val="0"/>
              </a:spcAft>
              <a:buSzPts val="2900"/>
              <a:buChar char="•"/>
            </a:pPr>
            <a:r>
              <a:rPr lang="en" sz="3200"/>
              <a:t>Finished late on July 19</a:t>
            </a:r>
            <a:endParaRPr sz="320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" sz="2900"/>
              <a:t>15.5 days</a:t>
            </a:r>
            <a:endParaRPr sz="29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6" name="Google Shape;49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1450" y="152400"/>
            <a:ext cx="6450150" cy="43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750" y="152400"/>
            <a:ext cx="642649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Islander 36 in Pacific Cup</a:t>
            </a:r>
            <a:endParaRPr/>
          </a:p>
        </p:txBody>
      </p:sp>
      <p:sp>
        <p:nvSpPr>
          <p:cNvPr id="513" name="Google Shape;513;p88"/>
          <p:cNvSpPr txBox="1">
            <a:spLocks noGrp="1"/>
          </p:cNvSpPr>
          <p:nvPr>
            <p:ph type="body" idx="1"/>
          </p:nvPr>
        </p:nvSpPr>
        <p:spPr>
          <a:xfrm>
            <a:off x="402300" y="1369225"/>
            <a:ext cx="8535300" cy="3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" sz="2700"/>
              <a:t>Subtle art sustained 9 knots in the trades</a:t>
            </a:r>
            <a:endParaRPr sz="2700"/>
          </a:p>
          <a:p>
            <a:pPr marL="45720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" sz="2700"/>
              <a:t>Spin halyards should stretch</a:t>
            </a:r>
            <a:endParaRPr sz="2700"/>
          </a:p>
          <a:p>
            <a:pPr marL="45720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" sz="2700"/>
              <a:t>Watermaker paid off</a:t>
            </a:r>
            <a:endParaRPr sz="2700"/>
          </a:p>
          <a:p>
            <a:pPr marL="45720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" sz="2700"/>
              <a:t>Structural improvements really paid off</a:t>
            </a:r>
            <a:endParaRPr sz="2700"/>
          </a:p>
          <a:p>
            <a:pPr marL="45720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" sz="2700"/>
              <a:t>Cal 40s are fast in races to HI</a:t>
            </a:r>
            <a:endParaRPr sz="2700"/>
          </a:p>
          <a:p>
            <a:pPr marL="91440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" sz="2700"/>
              <a:t>Probably need to get in front of them before trades</a:t>
            </a:r>
            <a:endParaRPr sz="2700"/>
          </a:p>
          <a:p>
            <a:pPr marL="45720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" sz="2700"/>
              <a:t>I did lots of I-36 routing over 12 prior years to understand overall game, ping me if interested</a:t>
            </a:r>
            <a:endParaRPr sz="27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381000" y="599775"/>
            <a:ext cx="2299800" cy="357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Necessary: Great crew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Weissert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9300" y="152400"/>
            <a:ext cx="36432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7"/>
          <p:cNvSpPr txBox="1">
            <a:spLocks noGrp="1"/>
          </p:cNvSpPr>
          <p:nvPr>
            <p:ph type="body" idx="1"/>
          </p:nvPr>
        </p:nvSpPr>
        <p:spPr>
          <a:xfrm>
            <a:off x="123575" y="266525"/>
            <a:ext cx="2368500" cy="477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75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Time to have some fun</a:t>
            </a:r>
            <a:endParaRPr sz="23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Families, partners, etc. came to HI</a:t>
            </a:r>
            <a:endParaRPr sz="23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Rented a “compound” on Oahu with the Pearl crew </a:t>
            </a:r>
            <a:endParaRPr sz="23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Pool time, sailing, beverages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300"/>
              <a:t>Spent a week there</a:t>
            </a:r>
            <a:endParaRPr sz="2300"/>
          </a:p>
        </p:txBody>
      </p:sp>
      <p:pic>
        <p:nvPicPr>
          <p:cNvPr id="507" name="Google Shape;50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4350" y="152400"/>
            <a:ext cx="6347249" cy="4779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950" y="178912"/>
            <a:ext cx="6356076" cy="478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9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next</a:t>
            </a:r>
            <a:endParaRPr/>
          </a:p>
        </p:txBody>
      </p:sp>
      <p:sp>
        <p:nvSpPr>
          <p:cNvPr id="539" name="Google Shape;539;p9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spcBef>
                <a:spcPts val="750"/>
              </a:spcBef>
              <a:spcAft>
                <a:spcPts val="0"/>
              </a:spcAft>
              <a:buSzPts val="2500"/>
              <a:buChar char="•"/>
            </a:pPr>
            <a:r>
              <a:rPr lang="en" sz="2800"/>
              <a:t>Galatea is sold</a:t>
            </a:r>
            <a:endParaRPr sz="28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 sz="2800"/>
              <a:t>New owners are cruisers in HI</a:t>
            </a:r>
            <a:endParaRPr sz="28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 sz="2800"/>
              <a:t>I’m looking for another boat</a:t>
            </a:r>
            <a:endParaRPr sz="28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800"/>
          </a:p>
          <a:p>
            <a:pPr marL="457200" lvl="0" indent="-387350" algn="l" rtl="0">
              <a:spcBef>
                <a:spcPts val="750"/>
              </a:spcBef>
              <a:spcAft>
                <a:spcPts val="0"/>
              </a:spcAft>
              <a:buSzPts val="2500"/>
              <a:buChar char="•"/>
            </a:pPr>
            <a:r>
              <a:rPr lang="en" sz="2800"/>
              <a:t>Thank you!</a:t>
            </a:r>
            <a:endParaRPr sz="28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 sz="2800"/>
              <a:t>Questions?</a:t>
            </a:r>
            <a:endParaRPr sz="28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9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you sail a race from SF to HI?</a:t>
            </a:r>
            <a:endParaRPr/>
          </a:p>
        </p:txBody>
      </p:sp>
      <p:sp>
        <p:nvSpPr>
          <p:cNvPr id="545" name="Google Shape;545;p94"/>
          <p:cNvSpPr txBox="1">
            <a:spLocks noGrp="1"/>
          </p:cNvSpPr>
          <p:nvPr>
            <p:ph type="body" idx="1"/>
          </p:nvPr>
        </p:nvSpPr>
        <p:spPr>
          <a:xfrm>
            <a:off x="628650" y="1369225"/>
            <a:ext cx="7886700" cy="344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/>
              <a:t>None of us aboard Galatea had done this before</a:t>
            </a: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/>
              <a:t>Task: understand the overall weather and strategy picture</a:t>
            </a:r>
            <a:endParaRPr sz="2400"/>
          </a:p>
          <a:p>
            <a:pPr marL="457200" lvl="0" indent="-381000" algn="l" rtl="0"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Reanalysis GRIBS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Route historically with I-36 polars based on reanalysis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Not a forecast, what NOAA thinks actually happened informed by observations</a:t>
            </a:r>
            <a:endParaRPr sz="24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9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2" name="Google Shape;552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76" y="187888"/>
            <a:ext cx="8168248" cy="476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6"/>
          <p:cNvSpPr txBox="1">
            <a:spLocks noGrp="1"/>
          </p:cNvSpPr>
          <p:nvPr>
            <p:ph type="body" idx="1"/>
          </p:nvPr>
        </p:nvSpPr>
        <p:spPr>
          <a:xfrm>
            <a:off x="546850" y="687675"/>
            <a:ext cx="1906800" cy="375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What was expected: 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South of rhumb line. Starboard until you gybe.  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/>
              <a:t>Like 2012</a:t>
            </a:r>
            <a:endParaRPr sz="26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600"/>
          </a:p>
        </p:txBody>
      </p:sp>
      <p:pic>
        <p:nvPicPr>
          <p:cNvPr id="558" name="Google Shape;55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839" y="605875"/>
            <a:ext cx="6359260" cy="360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97"/>
          <p:cNvSpPr txBox="1">
            <a:spLocks noGrp="1"/>
          </p:cNvSpPr>
          <p:nvPr>
            <p:ph type="body" idx="1"/>
          </p:nvPr>
        </p:nvSpPr>
        <p:spPr>
          <a:xfrm>
            <a:off x="242050" y="687675"/>
            <a:ext cx="1906800" cy="375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What might happen: 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Dispersed tracks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Like 2011</a:t>
            </a:r>
            <a:endParaRPr sz="26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600"/>
          </a:p>
        </p:txBody>
      </p:sp>
      <p:pic>
        <p:nvPicPr>
          <p:cNvPr id="564" name="Google Shape;56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850" y="608850"/>
            <a:ext cx="6595423" cy="353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442775" y="599775"/>
            <a:ext cx="2238000" cy="357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Necessary: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Great crew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Lad Strzok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37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98"/>
          <p:cNvSpPr txBox="1">
            <a:spLocks noGrp="1"/>
          </p:cNvSpPr>
          <p:nvPr>
            <p:ph type="body" idx="1"/>
          </p:nvPr>
        </p:nvSpPr>
        <p:spPr>
          <a:xfrm>
            <a:off x="242050" y="687675"/>
            <a:ext cx="2024700" cy="375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North of the rhumb line, like 2010, a La Niña year.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To be continued..</a:t>
            </a:r>
            <a:endParaRPr sz="26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600"/>
          </a:p>
        </p:txBody>
      </p:sp>
      <p:pic>
        <p:nvPicPr>
          <p:cNvPr id="570" name="Google Shape;57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471" y="609600"/>
            <a:ext cx="6752130" cy="37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9"/>
          <p:cNvSpPr txBox="1">
            <a:spLocks noGrp="1"/>
          </p:cNvSpPr>
          <p:nvPr>
            <p:ph type="body" idx="1"/>
          </p:nvPr>
        </p:nvSpPr>
        <p:spPr>
          <a:xfrm>
            <a:off x="108100" y="905550"/>
            <a:ext cx="3841200" cy="381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l" rtl="0">
              <a:spcBef>
                <a:spcPts val="750"/>
              </a:spcBef>
              <a:spcAft>
                <a:spcPts val="0"/>
              </a:spcAft>
              <a:buSzPts val="3200"/>
              <a:buChar char="•"/>
            </a:pPr>
            <a:r>
              <a:rPr lang="en" sz="3500"/>
              <a:t>Pearl</a:t>
            </a:r>
            <a:endParaRPr sz="3500"/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 sz="3200"/>
              <a:t>Eric Thomas</a:t>
            </a:r>
            <a:endParaRPr sz="3200"/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 sz="3200"/>
              <a:t>Jon Haaversen</a:t>
            </a:r>
            <a:endParaRPr sz="3200"/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 sz="3200"/>
              <a:t>Justin Aulie</a:t>
            </a:r>
            <a:endParaRPr sz="3200"/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 sz="3200"/>
              <a:t>Allen Thomas</a:t>
            </a:r>
            <a:endParaRPr sz="32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35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3500"/>
          </a:p>
        </p:txBody>
      </p:sp>
      <p:pic>
        <p:nvPicPr>
          <p:cNvPr id="576" name="Google Shape;576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9750" y="152400"/>
            <a:ext cx="3220001" cy="474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63375" y="599775"/>
            <a:ext cx="2217600" cy="357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Necessary: Great crew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 DeLuca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0175" y="152400"/>
            <a:ext cx="36432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1041</Words>
  <Application>Microsoft Office PowerPoint</Application>
  <PresentationFormat>On-screen Show (16:9)</PresentationFormat>
  <Paragraphs>246</Paragraphs>
  <Slides>81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4" baseType="lpstr">
      <vt:lpstr>Arial</vt:lpstr>
      <vt:lpstr>Calibri</vt:lpstr>
      <vt:lpstr>2_Office Theme</vt:lpstr>
      <vt:lpstr>Pacific Cup 2022 Galatea </vt:lpstr>
      <vt:lpstr>Galatea</vt:lpstr>
      <vt:lpstr>Origin of the idea to sail to Hawaii from CA</vt:lpstr>
      <vt:lpstr>Necessary: Great Friends in the right places</vt:lpstr>
      <vt:lpstr>Necessary: Great mentors and examples</vt:lpstr>
      <vt:lpstr>Necessary: Great crew   Pete Shelquist </vt:lpstr>
      <vt:lpstr>Necessary: Great crew   John Weissert </vt:lpstr>
      <vt:lpstr>Necessary:  Great crew   Lad Strzok </vt:lpstr>
      <vt:lpstr>Necessary: Great crew   Nick DeLuca </vt:lpstr>
      <vt:lpstr>Necessary:   Someone with the desire to enter their boat and see it through</vt:lpstr>
      <vt:lpstr>PowerPoint Presentation</vt:lpstr>
      <vt:lpstr>Experience</vt:lpstr>
      <vt:lpstr>A boat that can make the trip</vt:lpstr>
      <vt:lpstr>Management via weekly “standups” and “sprints”</vt:lpstr>
      <vt:lpstr>PowerPoint Presentation</vt:lpstr>
      <vt:lpstr>PowerPoint Presentation</vt:lpstr>
      <vt:lpstr>PowerPoint Presentation</vt:lpstr>
      <vt:lpstr>PowerPoint Presentation</vt:lpstr>
      <vt:lpstr>Tabbing  Bulkheads  Structure Take everything apart Rebuild it  Make it better</vt:lpstr>
      <vt:lpstr>PowerPoint Presentation</vt:lpstr>
      <vt:lpstr>PowerPoint Presentation</vt:lpstr>
      <vt:lpstr>PowerPoint Presentation</vt:lpstr>
      <vt:lpstr>How do you sail a race from SF to HI?</vt:lpstr>
      <vt:lpstr>Deal with the unexpected </vt:lpstr>
      <vt:lpstr>Big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Islander 36 in Pacific Cup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</vt:lpstr>
      <vt:lpstr>How do you sail a race from SF to HI?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Pacific Cup 2022 Galatea </dc:title>
  <cp:lastModifiedBy>Microsoft account</cp:lastModifiedBy>
  <cp:revision>2</cp:revision>
  <dcterms:modified xsi:type="dcterms:W3CDTF">2022-11-13T19:06:39Z</dcterms:modified>
</cp:coreProperties>
</file>